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7" r:id="rId9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8"/>
  </p:normalViewPr>
  <p:slideViewPr>
    <p:cSldViewPr snapToGrid="0">
      <p:cViewPr>
        <p:scale>
          <a:sx n="69" d="100"/>
          <a:sy n="69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FB7433-AB1C-1C7A-3E26-CBB36F7B7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10070AD-6BBE-FCF0-2583-9786C324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BC2EDE-A3D3-E2BA-B691-36487D3C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DD442D2-8248-F647-7700-7CECD312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853E5C6-D22D-6D85-2426-78CF0BEC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0034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5D7411-EF8C-26BA-A674-33B45218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50DCA43-F5E2-7CF6-E940-FEDAB7FBD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A044835-84B3-25A9-39C0-6E652117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5B47B2-3F3B-FA49-139F-DEFBE4A0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1B684EC-C868-53E1-CE13-69BE6790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8395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4DAC845-4B14-AFE1-EBDA-DABFC7288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3DF186A-6B99-3E36-92C9-6C715C145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6BB6AB2-6D51-A203-33CB-D1837E8E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14F2F5-51D0-4F4C-B1FB-CC610A75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682058-A119-5EDB-1E62-F5995758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3775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B38D2E-759B-741E-A593-8CD46F61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DB0BD5-6C2F-2D2F-9BFE-54B0E511C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1188CE-3E02-7E6B-27E8-028BE71F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8D06501-FE0D-19EF-C3DF-2E34DDE0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4B12C7-1913-E1BC-EDF8-3F9A5837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3857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8F39AE-AD4D-8A58-69EE-2B9C19D2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BD255B4-C750-5139-4264-1EA25914D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595ACE-5CDF-5A16-A37E-FF72567D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445099-C605-A237-77E1-3D67B8A1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D19D43-6EF4-4014-EE55-A6A766B9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5501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0D0B06-9E9C-FD95-30B0-E9FB871E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730339-87FF-9823-1F5D-C961D161F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A36E9CF-70F0-E107-592C-12028F4E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B01122-9EA9-169C-DCDB-38FFBF77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26BD52-21CE-656F-965E-ADEEED28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8C9406E-9689-9D4E-282C-8DBBF30F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880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9B7347-33CE-322D-268E-C56A9D5A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BFCD26B-1485-C963-A4AB-22B8DEF1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35896E9-EF98-C0AA-CB81-8EDFAF0CF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9B077A2-975B-7F2A-31F9-518C2A250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FE1B71F-F873-D3E4-F47A-8C5CA78F3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5993D5E-C8B1-C0E2-DCF2-FB71322A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D0B5E09-8EE0-1221-B300-1C60979E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1EDB958-4CA7-B0DC-4DB0-4D281B2B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593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DEEA6F-5F08-33D2-B8DD-9662197D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6FA5839-0F76-7AC8-47A2-F91306E5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C12872B-A136-B7BE-5CBC-4D97220A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7AACF58-366B-CBFE-84B6-E6926E58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565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CF9467B-09E1-7FCE-5A87-7CDD436C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A41AF1E-9D24-6CA4-3735-B506A6A8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3D9420A-6A9A-DA15-B2A6-EAC0A8F6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9021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2B3ADF-D77C-A0BC-7AF8-7E25968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AA859F-A0FC-2F3C-8B26-E34C92062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2749F78-98E0-A0D7-94B0-660B14BCF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796A201-891F-F964-4298-B5FD3B13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CF6D043-9202-5B48-D1F9-47B3B297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39B70F2-FF31-1B1E-259B-5969C29D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4744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3D5595-A1AA-C725-216B-1E20095C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D20DB82-37A7-47CF-9374-88C73E97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81CDEE5-FDE1-9246-3A73-BBEADD697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72E1C66-4245-290B-2644-40BFDCF9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355681-23FD-FE1B-2AE0-08A2D752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DCF725A-B85C-C760-DBB4-4CC4415A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5696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A62943F-7C3D-0B74-EBF6-FE4700F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AAC0BB5-AF5A-6B89-5D48-6B69EEB0D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D7464E7-E82C-9728-9468-C7E4E6793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4033-CBE4-8647-A190-2859F9F3EF6F}" type="datetimeFigureOut">
              <a:rPr lang="es-HN" smtClean="0"/>
              <a:t>08/02/2024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F0E2BC1-549D-5CB6-303B-EBD9C0387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BA82F0F-832F-2E61-F93D-23F24157F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712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3AFFE86-89E6-769A-83FF-37C809BF5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E90A2A1A-7C77-20C9-7C7D-FF7C070F8DF4}"/>
              </a:ext>
            </a:extLst>
          </p:cNvPr>
          <p:cNvSpPr/>
          <p:nvPr/>
        </p:nvSpPr>
        <p:spPr>
          <a:xfrm>
            <a:off x="3454242" y="5130400"/>
            <a:ext cx="907141" cy="812452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6" name="7 Imagen">
            <a:extLst>
              <a:ext uri="{FF2B5EF4-FFF2-40B4-BE49-F238E27FC236}">
                <a16:creationId xmlns:a16="http://schemas.microsoft.com/office/drawing/2014/main" xmlns="" id="{125785A3-51A7-A757-A7D6-F3EDBA22264D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688483" y="5118286"/>
            <a:ext cx="2127667" cy="7635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CE8974-ED82-9ED8-6362-E2057C7361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7544726" y="5295469"/>
            <a:ext cx="1307984" cy="409167"/>
          </a:xfrm>
          <a:prstGeom prst="rect">
            <a:avLst/>
          </a:prstGeom>
        </p:spPr>
      </p:pic>
      <p:pic>
        <p:nvPicPr>
          <p:cNvPr id="8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xmlns="" id="{816C6C23-33B3-472D-9633-4BD431CD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75" y="5119748"/>
            <a:ext cx="2148123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59E90A7-5A4D-2AE9-F0FA-132835AACF0C}"/>
              </a:ext>
            </a:extLst>
          </p:cNvPr>
          <p:cNvSpPr/>
          <p:nvPr/>
        </p:nvSpPr>
        <p:spPr>
          <a:xfrm>
            <a:off x="3392129" y="727587"/>
            <a:ext cx="2703871" cy="1356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DBE62EE-C552-FFD4-8CB1-F8D7D04DAA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3936026" y="466151"/>
            <a:ext cx="1616075" cy="1486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404EB51-A109-0B04-4299-C00B1E1B2C5A}"/>
              </a:ext>
            </a:extLst>
          </p:cNvPr>
          <p:cNvSpPr txBox="1"/>
          <p:nvPr/>
        </p:nvSpPr>
        <p:spPr>
          <a:xfrm>
            <a:off x="1341716" y="2214021"/>
            <a:ext cx="680469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2800" b="1" dirty="0">
                <a:solidFill>
                  <a:srgbClr val="002060"/>
                </a:solidFill>
                <a:latin typeface="Poiret One"/>
              </a:rPr>
              <a:t>PROGRAMA NACIONAL DE INTERVENCIÓN DE INFRAESTRUCTURA ESCOLAR</a:t>
            </a:r>
          </a:p>
          <a:p>
            <a:pPr algn="ctr"/>
            <a:r>
              <a:rPr lang="es-HN" dirty="0">
                <a:solidFill>
                  <a:srgbClr val="002060"/>
                </a:solidFill>
              </a:rPr>
              <a:t>PCM-34-2023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1696063" y="393601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oiret One"/>
                <a:sym typeface="Poiret One"/>
              </a:rPr>
              <a:t>GENERALIDADES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6D5B57"/>
                </a:solidFill>
                <a:effectLst/>
                <a:uLnTx/>
                <a:uFillTx/>
                <a:latin typeface="Poiret One"/>
                <a:sym typeface="Poiret One"/>
              </a:rPr>
              <a:t> </a:t>
            </a:r>
            <a:endParaRPr lang="es-HN" sz="3600" b="1" dirty="0">
              <a:solidFill>
                <a:srgbClr val="5CB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75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CD333E0-881F-82EA-5BF4-FFAA1829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EC774192-C748-40D9-BDC1-CC70AB38E697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xmlns="" id="{436FF73E-7597-E780-BCAD-D72F79344F02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BD7B2FC-AD32-431A-7BD3-69F5780F0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xmlns="" id="{3A810481-F194-8D6B-CDB7-6BAD2D7C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000609F-A080-1FB8-26EA-3DE6E32364F7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5DC8F1-594C-8AAF-A976-6C7FF38AB8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1208278" y="1259347"/>
            <a:ext cx="4993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3200" b="1" dirty="0">
                <a:solidFill>
                  <a:srgbClr val="002060"/>
                </a:solidFill>
                <a:latin typeface="Poiret One"/>
              </a:rPr>
              <a:t>FUNDAMENTO LEGAL</a:t>
            </a: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643362" y="2114942"/>
            <a:ext cx="643371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Poiret One"/>
              </a:rPr>
              <a:t>Decreto Ejecutivo PCM 34-2023</a:t>
            </a:r>
            <a:r>
              <a:rPr lang="es-ES" sz="2800" dirty="0">
                <a:latin typeface="Poiret One"/>
              </a:rPr>
              <a:t>, </a:t>
            </a:r>
            <a:r>
              <a:rPr lang="es-ES" sz="2400" dirty="0">
                <a:latin typeface="Poiret One"/>
              </a:rPr>
              <a:t>Programa Nacional de Intervención de Infraestructura Escolar (PNIE)</a:t>
            </a:r>
            <a:endParaRPr lang="es-HN" sz="2400" b="1" dirty="0">
              <a:solidFill>
                <a:srgbClr val="5CBED6"/>
              </a:solidFill>
              <a:latin typeface="Poiret One"/>
            </a:endParaRPr>
          </a:p>
          <a:p>
            <a:pPr marL="4572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HN" sz="2800" dirty="0">
                <a:solidFill>
                  <a:schemeClr val="accent1">
                    <a:lumMod val="75000"/>
                  </a:schemeClr>
                </a:solidFill>
                <a:latin typeface="Poiret One"/>
              </a:rPr>
              <a:t>Acuerdo Ministerial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Poiret One"/>
              </a:rPr>
              <a:t> No. 2709-SE-2023</a:t>
            </a:r>
            <a:r>
              <a:rPr lang="es-ES" sz="2800" dirty="0">
                <a:latin typeface="Poiret One"/>
              </a:rPr>
              <a:t>, </a:t>
            </a:r>
            <a:r>
              <a:rPr lang="es-ES" sz="2400" dirty="0">
                <a:latin typeface="Poiret One"/>
              </a:rPr>
              <a:t>Reglamento del convenio interinstitucional para la reparación y reconstrucción de centros educativos.</a:t>
            </a:r>
            <a:endParaRPr lang="es-ES" sz="2800" dirty="0">
              <a:latin typeface="Poiret One"/>
            </a:endParaRPr>
          </a:p>
        </p:txBody>
      </p:sp>
    </p:spTree>
    <p:extLst>
      <p:ext uri="{BB962C8B-B14F-4D97-AF65-F5344CB8AC3E}">
        <p14:creationId xmlns:p14="http://schemas.microsoft.com/office/powerpoint/2010/main" val="3037647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CD333E0-881F-82EA-5BF4-FFAA1829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EC774192-C748-40D9-BDC1-CC70AB38E697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xmlns="" id="{436FF73E-7597-E780-BCAD-D72F79344F02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BD7B2FC-AD32-431A-7BD3-69F5780F0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xmlns="" id="{3A810481-F194-8D6B-CDB7-6BAD2D7C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000609F-A080-1FB8-26EA-3DE6E32364F7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5DC8F1-594C-8AAF-A976-6C7FF38AB8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1292437" y="1499903"/>
            <a:ext cx="6491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2800" b="1" dirty="0">
                <a:solidFill>
                  <a:srgbClr val="002060"/>
                </a:solidFill>
                <a:latin typeface="Poiret One"/>
              </a:rPr>
              <a:t>INSTITUCIONES INVOLUCRADAS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794080" y="2165613"/>
            <a:ext cx="72692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07975" algn="just">
              <a:buFont typeface="Arial" panose="020B0604020202020204" pitchFamily="34" charset="0"/>
              <a:buChar char="•"/>
            </a:pPr>
            <a:r>
              <a:rPr lang="es-ES" sz="2400" dirty="0"/>
              <a:t>Secretaría de Educación</a:t>
            </a:r>
            <a:r>
              <a:rPr lang="es-ES" sz="2400" dirty="0" smtClean="0"/>
              <a:t>, </a:t>
            </a:r>
            <a:r>
              <a:rPr lang="es-ES" sz="2400" b="1" dirty="0">
                <a:solidFill>
                  <a:srgbClr val="002060"/>
                </a:solidFill>
              </a:rPr>
              <a:t>(SEDUC)</a:t>
            </a:r>
            <a:r>
              <a:rPr lang="es-ES" sz="2400" dirty="0" smtClean="0"/>
              <a:t> </a:t>
            </a:r>
            <a:r>
              <a:rPr lang="es-ES" sz="2400" dirty="0"/>
              <a:t>por medio de la Dirección General de Construcciones Escolares y Bienes Inmuebles </a:t>
            </a:r>
            <a:r>
              <a:rPr lang="es-ES" sz="2400" b="1" dirty="0">
                <a:solidFill>
                  <a:srgbClr val="002060"/>
                </a:solidFill>
              </a:rPr>
              <a:t>(DIGECEBI).</a:t>
            </a:r>
          </a:p>
          <a:p>
            <a:pPr marL="571500" indent="-307975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Secretaría </a:t>
            </a:r>
            <a:r>
              <a:rPr lang="es-ES" sz="2400" dirty="0"/>
              <a:t>de Gobernación, Justica y Descentralización, </a:t>
            </a:r>
            <a:r>
              <a:rPr lang="es-ES" sz="2400" b="1" dirty="0">
                <a:solidFill>
                  <a:srgbClr val="002060"/>
                </a:solidFill>
              </a:rPr>
              <a:t>(SGJD</a:t>
            </a:r>
            <a:r>
              <a:rPr lang="es-ES" sz="2400" b="1" dirty="0" smtClean="0">
                <a:solidFill>
                  <a:srgbClr val="002060"/>
                </a:solidFill>
              </a:rPr>
              <a:t>)</a:t>
            </a:r>
          </a:p>
          <a:p>
            <a:pPr marL="571500" indent="-307975" algn="just">
              <a:buFont typeface="Arial" panose="020B0604020202020204" pitchFamily="34" charset="0"/>
              <a:buChar char="•"/>
            </a:pPr>
            <a:r>
              <a:rPr lang="es-HN" sz="2400" dirty="0" smtClean="0"/>
              <a:t>Secretaría de Finanzas</a:t>
            </a:r>
            <a:r>
              <a:rPr lang="es-HN" sz="2400" b="1" dirty="0" smtClean="0">
                <a:solidFill>
                  <a:srgbClr val="002060"/>
                </a:solidFill>
              </a:rPr>
              <a:t>, SEFIN.</a:t>
            </a:r>
            <a:endParaRPr lang="es-ES" sz="2400" b="1" dirty="0">
              <a:solidFill>
                <a:srgbClr val="002060"/>
              </a:solidFill>
            </a:endParaRPr>
          </a:p>
          <a:p>
            <a:pPr marL="571500" indent="-307975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</a:rPr>
              <a:t>Las Municipalidades.</a:t>
            </a:r>
          </a:p>
          <a:p>
            <a:pPr marL="571500" indent="-307975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Asociación </a:t>
            </a:r>
            <a:r>
              <a:rPr lang="es-ES" sz="2400" dirty="0"/>
              <a:t>de Municipios de Honduras, </a:t>
            </a:r>
            <a:r>
              <a:rPr lang="es-ES" sz="2400" b="1" dirty="0">
                <a:solidFill>
                  <a:srgbClr val="002060"/>
                </a:solidFill>
              </a:rPr>
              <a:t>(AMHON)</a:t>
            </a:r>
          </a:p>
          <a:p>
            <a:pPr marL="571500" indent="-307975" algn="just">
              <a:buFont typeface="Arial" panose="020B0604020202020204" pitchFamily="34" charset="0"/>
              <a:buChar char="•"/>
            </a:pPr>
            <a:r>
              <a:rPr lang="es-ES" sz="2400" dirty="0"/>
              <a:t>Red Solidaria</a:t>
            </a:r>
            <a:r>
              <a:rPr lang="es-E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4905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CD333E0-881F-82EA-5BF4-FFAA1829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EC774192-C748-40D9-BDC1-CC70AB38E697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xmlns="" id="{436FF73E-7597-E780-BCAD-D72F79344F02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BD7B2FC-AD32-431A-7BD3-69F5780F0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xmlns="" id="{3A810481-F194-8D6B-CDB7-6BAD2D7C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000609F-A080-1FB8-26EA-3DE6E32364F7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5DC8F1-594C-8AAF-A976-6C7FF38AB8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936804" y="1692546"/>
            <a:ext cx="7197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2400" b="1" dirty="0">
                <a:solidFill>
                  <a:srgbClr val="002060"/>
                </a:solidFill>
                <a:latin typeface="Poiret One"/>
              </a:rPr>
              <a:t>TIPOLOGÍA DE PROYECTOS A EJECUTAR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992356" y="2352433"/>
            <a:ext cx="626546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fontAlgn="base">
              <a:buAutoNum type="alphaLcPeriod"/>
            </a:pPr>
            <a:r>
              <a:rPr lang="es-ES" sz="2300" b="1" dirty="0" smtClean="0">
                <a:solidFill>
                  <a:schemeClr val="accent1">
                    <a:lumMod val="75000"/>
                  </a:schemeClr>
                </a:solidFill>
                <a:latin typeface="Poiret One"/>
              </a:rPr>
              <a:t>Construcción </a:t>
            </a:r>
            <a:r>
              <a:rPr lang="es-ES" sz="2300" b="1" dirty="0">
                <a:solidFill>
                  <a:schemeClr val="accent1">
                    <a:lumMod val="75000"/>
                  </a:schemeClr>
                </a:solidFill>
                <a:latin typeface="Poiret One"/>
              </a:rPr>
              <a:t>y/o </a:t>
            </a:r>
            <a:r>
              <a:rPr lang="es-ES" sz="2300" b="1" dirty="0" smtClean="0">
                <a:solidFill>
                  <a:schemeClr val="accent1">
                    <a:lumMod val="75000"/>
                  </a:schemeClr>
                </a:solidFill>
                <a:latin typeface="Poiret One"/>
              </a:rPr>
              <a:t>ampliación</a:t>
            </a:r>
          </a:p>
          <a:p>
            <a:pPr lvl="0" fontAlgn="base"/>
            <a:endParaRPr lang="es-ES" sz="1600" b="1" dirty="0">
              <a:solidFill>
                <a:schemeClr val="accent1">
                  <a:lumMod val="75000"/>
                </a:schemeClr>
              </a:solidFill>
              <a:latin typeface="Poiret One"/>
            </a:endParaRP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s-ES" sz="2000" dirty="0">
                <a:latin typeface="Poiret One"/>
              </a:rPr>
              <a:t>Aula tipo de 6x8m.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s-ES" sz="2000" dirty="0">
                <a:latin typeface="Poiret One"/>
              </a:rPr>
              <a:t>Módulo sanitario.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s-ES" sz="2000" dirty="0">
                <a:latin typeface="Poiret One"/>
              </a:rPr>
              <a:t>Sistema de Agua y saneamiento.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s-ES" sz="2000" dirty="0">
                <a:latin typeface="Poiret One"/>
              </a:rPr>
              <a:t>Obras complementarias</a:t>
            </a:r>
            <a:r>
              <a:rPr lang="es-ES" sz="2000" dirty="0" smtClean="0">
                <a:latin typeface="Poiret One"/>
              </a:rPr>
              <a:t>:</a:t>
            </a:r>
            <a:endParaRPr lang="es-ES" sz="2000" dirty="0">
              <a:latin typeface="Poiret One"/>
            </a:endParaRPr>
          </a:p>
          <a:p>
            <a:pPr marL="803275" lvl="1" fontAlgn="base"/>
            <a:r>
              <a:rPr lang="es-ES" sz="2000" dirty="0">
                <a:latin typeface="Poiret One"/>
              </a:rPr>
              <a:t>aceras de conexión, aceras perimetrales, asta de banderas, muro perimetral, cerco perimetral, portón de acceso, cunetas, rotulo, placa, muros de contención, entre </a:t>
            </a:r>
            <a:r>
              <a:rPr lang="es-ES" sz="2000" dirty="0" smtClean="0">
                <a:latin typeface="Poiret One"/>
              </a:rPr>
              <a:t>otros.</a:t>
            </a:r>
            <a:endParaRPr lang="es-ES" sz="2000" dirty="0">
              <a:latin typeface="Poiret One"/>
            </a:endParaRPr>
          </a:p>
          <a:p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16229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CD333E0-881F-82EA-5BF4-FFAA1829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EC774192-C748-40D9-BDC1-CC70AB38E697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xmlns="" id="{436FF73E-7597-E780-BCAD-D72F79344F02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BD7B2FC-AD32-431A-7BD3-69F5780F0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xmlns="" id="{3A810481-F194-8D6B-CDB7-6BAD2D7C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000609F-A080-1FB8-26EA-3DE6E32364F7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5DC8F1-594C-8AAF-A976-6C7FF38AB8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980283" y="1824350"/>
            <a:ext cx="775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2400" b="1" dirty="0">
                <a:solidFill>
                  <a:srgbClr val="002060"/>
                </a:solidFill>
                <a:latin typeface="Poiret One"/>
              </a:rPr>
              <a:t>TIPOLOGÍA DE PROYECTOS A EJECUTAR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1240826" y="2301074"/>
            <a:ext cx="494835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s-ES" sz="2000" b="1" i="1" dirty="0">
                <a:latin typeface="Poiret One"/>
              </a:rPr>
              <a:t> </a:t>
            </a:r>
            <a:r>
              <a:rPr lang="es-ES" sz="2000" dirty="0">
                <a:latin typeface="Poiret One"/>
              </a:rPr>
              <a:t/>
            </a:r>
            <a:br>
              <a:rPr lang="es-ES" sz="2000" dirty="0">
                <a:latin typeface="Poiret One"/>
              </a:rPr>
            </a:b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Poiret One"/>
              </a:rPr>
              <a:t>b. Rehabilitación /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Poiret One"/>
              </a:rPr>
              <a:t>Reparaciones</a:t>
            </a:r>
          </a:p>
          <a:p>
            <a:pPr lvl="0" fontAlgn="base"/>
            <a:endParaRPr lang="es-ES" sz="2400" dirty="0">
              <a:solidFill>
                <a:schemeClr val="accent1">
                  <a:lumMod val="75000"/>
                </a:schemeClr>
              </a:solidFill>
              <a:latin typeface="Poiret One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ES" sz="2000" dirty="0">
                <a:latin typeface="Poiret One"/>
              </a:rPr>
              <a:t>Estructuras y cubiertas de techos.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ES" sz="2000" dirty="0">
                <a:latin typeface="Poiret One"/>
              </a:rPr>
              <a:t>Instalaciones eléctricas.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ES" sz="2000" dirty="0">
                <a:latin typeface="Poiret One"/>
              </a:rPr>
              <a:t>Instalaciones hidrosanitarias.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ES" sz="2000" dirty="0">
                <a:latin typeface="Poiret One"/>
              </a:rPr>
              <a:t>Pisos.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ES" sz="2000" dirty="0">
                <a:latin typeface="Poiret One"/>
              </a:rPr>
              <a:t>Puertas y ventanas.</a:t>
            </a:r>
          </a:p>
          <a:p>
            <a:pPr marL="800100" indent="-357188">
              <a:buFont typeface="Arial" panose="020B0604020202020204" pitchFamily="34" charset="0"/>
              <a:buChar char="•"/>
            </a:pPr>
            <a:r>
              <a:rPr lang="es-ES" sz="2000" dirty="0">
                <a:latin typeface="Poiret One"/>
              </a:rPr>
              <a:t>Pintura general.</a:t>
            </a:r>
          </a:p>
        </p:txBody>
      </p:sp>
    </p:spTree>
    <p:extLst>
      <p:ext uri="{BB962C8B-B14F-4D97-AF65-F5344CB8AC3E}">
        <p14:creationId xmlns:p14="http://schemas.microsoft.com/office/powerpoint/2010/main" val="3025988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5B31127-B1AF-3F03-A516-9B3643433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5" y="-3128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76FE24C4-B758-B907-F10E-0FBA148892D5}"/>
              </a:ext>
            </a:extLst>
          </p:cNvPr>
          <p:cNvSpPr/>
          <p:nvPr/>
        </p:nvSpPr>
        <p:spPr>
          <a:xfrm>
            <a:off x="10543806" y="2901961"/>
            <a:ext cx="593514" cy="531562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xmlns="" id="{46A857E5-7E78-8540-E418-B4BCB2BC3BC9}"/>
              </a:ext>
            </a:extLst>
          </p:cNvPr>
          <p:cNvPicPr/>
          <p:nvPr/>
        </p:nvPicPr>
        <p:blipFill rotWithShape="1">
          <a:blip r:embed="rId4"/>
          <a:srcRect l="30431" t="37088" r="51656" b="41916"/>
          <a:stretch/>
        </p:blipFill>
        <p:spPr>
          <a:xfrm>
            <a:off x="10543806" y="2165499"/>
            <a:ext cx="593514" cy="4622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B06DDFF-AB7F-8DA4-3A10-427532E88D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10444600" y="4510766"/>
            <a:ext cx="791928" cy="24773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xmlns="" id="{2C12EC6C-9C37-54BD-9081-E76AF315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10" y="3735133"/>
            <a:ext cx="1264316" cy="4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E10527F-B717-3B1B-EBBF-49C6ED134778}"/>
              </a:ext>
            </a:extLst>
          </p:cNvPr>
          <p:cNvSpPr/>
          <p:nvPr/>
        </p:nvSpPr>
        <p:spPr>
          <a:xfrm>
            <a:off x="9555855" y="488994"/>
            <a:ext cx="1613590" cy="9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B708BE-93A2-53D9-C5B6-F50C592333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10420487" y="344130"/>
            <a:ext cx="840157" cy="772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7 Imagen">
            <a:extLst>
              <a:ext uri="{FF2B5EF4-FFF2-40B4-BE49-F238E27FC236}">
                <a16:creationId xmlns:a16="http://schemas.microsoft.com/office/drawing/2014/main" xmlns="" id="{8BCB6F1B-FBE2-3151-8480-EFEAA5335F00}"/>
              </a:ext>
            </a:extLst>
          </p:cNvPr>
          <p:cNvPicPr/>
          <p:nvPr/>
        </p:nvPicPr>
        <p:blipFill rotWithShape="1">
          <a:blip r:embed="rId4"/>
          <a:srcRect l="48344" t="37088" r="30691" b="40571"/>
          <a:stretch/>
        </p:blipFill>
        <p:spPr>
          <a:xfrm>
            <a:off x="10499890" y="1429039"/>
            <a:ext cx="694698" cy="49190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915261" y="1817846"/>
            <a:ext cx="6605283" cy="2462213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Poiret One"/>
              </a:rPr>
              <a:t>Los proyectos a ejecutar y liquidar por las municipalidades son los que fueron </a:t>
            </a:r>
            <a:r>
              <a:rPr lang="es-ES" sz="2200" b="1" i="1" dirty="0">
                <a:solidFill>
                  <a:schemeClr val="accent1">
                    <a:lumMod val="75000"/>
                  </a:schemeClr>
                </a:solidFill>
                <a:latin typeface="Poiret One"/>
              </a:rPr>
              <a:t>priorizados y aprobados </a:t>
            </a:r>
            <a:r>
              <a:rPr lang="es-ES" sz="2200" dirty="0">
                <a:latin typeface="Poiret One"/>
              </a:rPr>
              <a:t>por las corporaciones municipales,  que obtuvieron los </a:t>
            </a:r>
            <a:r>
              <a:rPr lang="es-ES" sz="2200" dirty="0">
                <a:solidFill>
                  <a:srgbClr val="002060"/>
                </a:solidFill>
                <a:latin typeface="Poiret One"/>
              </a:rPr>
              <a:t>dictámenes técnicos y legales favorables </a:t>
            </a:r>
            <a:r>
              <a:rPr lang="es-ES" sz="2200" dirty="0">
                <a:latin typeface="Poiret One"/>
              </a:rPr>
              <a:t>de la </a:t>
            </a:r>
            <a:r>
              <a:rPr lang="es-ES" sz="2200" dirty="0">
                <a:solidFill>
                  <a:srgbClr val="002060"/>
                </a:solidFill>
                <a:latin typeface="Poiret One"/>
              </a:rPr>
              <a:t>DIGECEBI</a:t>
            </a:r>
            <a:r>
              <a:rPr lang="es-ES" sz="2200" dirty="0">
                <a:latin typeface="Poiret One"/>
              </a:rPr>
              <a:t> y que fueron presentados en debida forma y tiempo ante la </a:t>
            </a:r>
            <a:r>
              <a:rPr lang="es-ES" sz="2200" dirty="0">
                <a:solidFill>
                  <a:srgbClr val="002060"/>
                </a:solidFill>
                <a:latin typeface="Poiret One"/>
              </a:rPr>
              <a:t>SGJD.</a:t>
            </a:r>
          </a:p>
        </p:txBody>
      </p:sp>
      <p:sp>
        <p:nvSpPr>
          <p:cNvPr id="13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291555" y="913045"/>
            <a:ext cx="6804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2400" b="1" dirty="0">
                <a:solidFill>
                  <a:srgbClr val="002060"/>
                </a:solidFill>
              </a:rPr>
              <a:t>TIPOLOGÍA DE PROYECTOS A EJECUTAR</a:t>
            </a:r>
          </a:p>
        </p:txBody>
      </p:sp>
      <p:pic>
        <p:nvPicPr>
          <p:cNvPr id="1026" name="Picture 2" descr="C:\Users\Acosa\AppData\Local\Microsoft\Windows\Temporary Internet Files\Content.IE5\4OEWZEA3\warning-33364_960_72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2267709"/>
            <a:ext cx="1394553" cy="13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09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CD333E0-881F-82EA-5BF4-FFAA1829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EC774192-C748-40D9-BDC1-CC70AB38E697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xmlns="" id="{436FF73E-7597-E780-BCAD-D72F79344F02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BD7B2FC-AD32-431A-7BD3-69F5780F0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xmlns="" id="{3A810481-F194-8D6B-CDB7-6BAD2D7C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000609F-A080-1FB8-26EA-3DE6E32364F7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5DC8F1-594C-8AAF-A976-6C7FF38AB8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975763" y="1522010"/>
            <a:ext cx="5633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3600" b="1" dirty="0">
                <a:solidFill>
                  <a:srgbClr val="002060"/>
                </a:solidFill>
              </a:rPr>
              <a:t>DISPOSICIONES ESPECIALES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809739" y="2155457"/>
            <a:ext cx="56336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i="1" dirty="0"/>
              <a:t> </a:t>
            </a:r>
            <a:r>
              <a:rPr lang="es-ES" sz="2400" dirty="0"/>
              <a:t>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chemeClr val="accent1">
                    <a:lumMod val="75000"/>
                  </a:schemeClr>
                </a:solidFill>
              </a:rPr>
              <a:t>Legalización de predios </a:t>
            </a:r>
            <a:r>
              <a:rPr lang="es-ES" sz="2400" dirty="0"/>
              <a:t>donde funcionan los centros educativos a intervenir.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Cumplimiento</a:t>
            </a:r>
            <a:r>
              <a:rPr lang="es-ES" sz="2400" dirty="0"/>
              <a:t> de la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Ley de Contratación del Estado</a:t>
            </a:r>
            <a:r>
              <a:rPr lang="es-ES" sz="2400" b="1" dirty="0"/>
              <a:t> </a:t>
            </a:r>
            <a:r>
              <a:rPr lang="es-ES" sz="2400" dirty="0"/>
              <a:t>y disposiciones de presupuesto general de la república del año 2024.</a:t>
            </a:r>
          </a:p>
          <a:p>
            <a:pPr algn="just"/>
            <a:r>
              <a:rPr lang="es-E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5589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CD333E0-881F-82EA-5BF4-FFAA1829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EC774192-C748-40D9-BDC1-CC70AB38E697}"/>
              </a:ext>
            </a:extLst>
          </p:cNvPr>
          <p:cNvSpPr/>
          <p:nvPr/>
        </p:nvSpPr>
        <p:spPr>
          <a:xfrm>
            <a:off x="3946786" y="3855330"/>
            <a:ext cx="1417672" cy="1127929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xmlns="" id="{436FF73E-7597-E780-BCAD-D72F79344F02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823363" y="4112203"/>
            <a:ext cx="2569271" cy="8710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BD7B2FC-AD32-431A-7BD3-69F5780F0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989477" y="4189701"/>
            <a:ext cx="2289026" cy="716059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xmlns="" id="{3A810481-F194-8D6B-CDB7-6BAD2D7C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45" y="4025718"/>
            <a:ext cx="2905470" cy="103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000609F-A080-1FB8-26EA-3DE6E32364F7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5DC8F1-594C-8AAF-A976-6C7FF38AB8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11">
            <a:extLst>
              <a:ext uri="{FF2B5EF4-FFF2-40B4-BE49-F238E27FC236}">
                <a16:creationId xmlns:a16="http://schemas.microsoft.com/office/drawing/2014/main" xmlns="" id="{A7C37A77-B636-B0C3-555C-8EB9974B0E6D}"/>
              </a:ext>
            </a:extLst>
          </p:cNvPr>
          <p:cNvSpPr txBox="1"/>
          <p:nvPr/>
        </p:nvSpPr>
        <p:spPr>
          <a:xfrm>
            <a:off x="823363" y="2797494"/>
            <a:ext cx="72728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</a:t>
            </a:r>
            <a:r>
              <a:rPr kumimoji="0" lang="es-H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GRACIAS POR SU ATENCI</a:t>
            </a:r>
            <a:r>
              <a:rPr lang="es-ES" sz="4400" b="1" dirty="0" err="1">
                <a:solidFill>
                  <a:srgbClr val="002060"/>
                </a:solidFill>
                <a:latin typeface="Poiret One"/>
              </a:rPr>
              <a:t>Ó</a:t>
            </a:r>
            <a:r>
              <a:rPr kumimoji="0" lang="es-H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s-H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772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227</Words>
  <Application>Microsoft Office PowerPoint</Application>
  <PresentationFormat>Personalizado</PresentationFormat>
  <Paragraphs>39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Acosa</cp:lastModifiedBy>
  <cp:revision>24</cp:revision>
  <dcterms:created xsi:type="dcterms:W3CDTF">2024-01-11T19:10:16Z</dcterms:created>
  <dcterms:modified xsi:type="dcterms:W3CDTF">2024-02-08T19:03:22Z</dcterms:modified>
</cp:coreProperties>
</file>